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57" r:id="rId5"/>
    <p:sldId id="258" r:id="rId6"/>
    <p:sldId id="264" r:id="rId7"/>
    <p:sldId id="260" r:id="rId8"/>
    <p:sldId id="259" r:id="rId9"/>
    <p:sldId id="261" r:id="rId10"/>
    <p:sldId id="262" r:id="rId11"/>
    <p:sldId id="263" r:id="rId12"/>
  </p:sldIdLst>
  <p:sldSz cx="14630400" cy="8229600"/>
  <p:notesSz cx="8229600" cy="14630400"/>
  <p:embeddedFontLst>
    <p:embeddedFont>
      <p:font typeface="Libre Baskerville" panose="02000000000000000000" pitchFamily="34" charset="0"/>
      <p:regular r:id="rId16"/>
    </p:embeddedFont>
    <p:embeddedFont>
      <p:font typeface="Libre Baskerville" panose="02000000000000000000" pitchFamily="34" charset="-122"/>
      <p:regular r:id="rId17"/>
    </p:embeddedFont>
    <p:embeddedFont>
      <p:font typeface="Libre Baskerville" panose="02000000000000000000" pitchFamily="34" charset="-120"/>
      <p:regular r:id="rId18"/>
    </p:embeddedFont>
    <p:embeddedFont>
      <p:font typeface="DM Sans" pitchFamily="34" charset="0"/>
      <p:regular r:id="rId19"/>
    </p:embeddedFont>
    <p:embeddedFont>
      <p:font typeface="DM Sans" pitchFamily="34" charset="-122"/>
      <p:regular r:id="rId20"/>
    </p:embeddedFont>
    <p:embeddedFont>
      <p:font typeface="DM Sans" pitchFamily="34" charset="-120"/>
      <p:regular r:id="rId21"/>
    </p:embeddedFont>
    <p:embeddedFont>
      <p:font typeface="Calibri" panose="020F050202020403020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5" Type="http://schemas.openxmlformats.org/officeDocument/2006/relationships/font" Target="fonts/font10.fntdata"/><Relationship Id="rId24" Type="http://schemas.openxmlformats.org/officeDocument/2006/relationships/font" Target="fonts/font9.fntdata"/><Relationship Id="rId23" Type="http://schemas.openxmlformats.org/officeDocument/2006/relationships/font" Target="fonts/font8.fntdata"/><Relationship Id="rId22" Type="http://schemas.openxmlformats.org/officeDocument/2006/relationships/font" Target="fonts/font7.fntdata"/><Relationship Id="rId21" Type="http://schemas.openxmlformats.org/officeDocument/2006/relationships/font" Target="fonts/font6.fntdata"/><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4" Type="http://schemas.openxmlformats.org/officeDocument/2006/relationships/image" Target="../media/image2.png"/><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8.xml"/><Relationship Id="rId1"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5486400" cy="8229600"/>
          </a:xfrm>
          <a:prstGeom prst="rect">
            <a:avLst/>
          </a:prstGeom>
        </p:spPr>
      </p:pic>
      <p:sp>
        <p:nvSpPr>
          <p:cNvPr id="3" name="Text 0"/>
          <p:cNvSpPr/>
          <p:nvPr/>
        </p:nvSpPr>
        <p:spPr>
          <a:xfrm>
            <a:off x="6280190" y="2864525"/>
            <a:ext cx="6858238" cy="708779"/>
          </a:xfrm>
          <a:prstGeom prst="rect">
            <a:avLst/>
          </a:prstGeom>
          <a:noFill/>
        </p:spPr>
        <p:txBody>
          <a:bodyPr wrap="none" lIns="0" tIns="0" rIns="0" bIns="0" rtlCol="0" anchor="t"/>
          <a:lstStyle/>
          <a:p>
            <a:pPr marL="0" indent="0">
              <a:lnSpc>
                <a:spcPts val="5550"/>
              </a:lnSpc>
              <a:buNone/>
            </a:pPr>
            <a:r>
              <a:rPr lang="en-US" sz="4450" dirty="0">
                <a:solidFill>
                  <a:srgbClr val="5C4E3D"/>
                </a:solidFill>
                <a:latin typeface="Libre Baskerville" panose="02000000000000000000" pitchFamily="34" charset="0"/>
                <a:ea typeface="Libre Baskerville" panose="02000000000000000000" pitchFamily="34" charset="-122"/>
                <a:cs typeface="Libre Baskerville" panose="02000000000000000000" pitchFamily="34" charset="-120"/>
              </a:rPr>
              <a:t>Airbnb Dataset Analysis</a:t>
            </a:r>
            <a:endParaRPr lang="en-US" sz="4450" dirty="0"/>
          </a:p>
        </p:txBody>
      </p:sp>
      <p:sp>
        <p:nvSpPr>
          <p:cNvPr id="4" name="Text 1"/>
          <p:cNvSpPr/>
          <p:nvPr/>
        </p:nvSpPr>
        <p:spPr>
          <a:xfrm>
            <a:off x="6280190" y="3913465"/>
            <a:ext cx="7556421" cy="1451610"/>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This presentation explores the Airbnb dataset, revealing insights into key features, geographical trends, and host characteristics. We'll analyze categorical and numerical data to uncover valuable information about the platform and its users.</a:t>
            </a:r>
            <a:endParaRPr lang="en-US" sz="1750" dirty="0"/>
          </a:p>
        </p:txBody>
      </p:sp>
      <p:pic>
        <p:nvPicPr>
          <p:cNvPr id="5" name="Picture 4"/>
          <p:cNvPicPr>
            <a:picLocks noChangeAspect="1"/>
          </p:cNvPicPr>
          <p:nvPr/>
        </p:nvPicPr>
        <p:blipFill>
          <a:blip r:embed="rId2"/>
          <a:stretch>
            <a:fillRect/>
          </a:stretch>
        </p:blipFill>
        <p:spPr>
          <a:xfrm>
            <a:off x="12861758" y="1"/>
            <a:ext cx="1768642" cy="166035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09569" y="564827"/>
            <a:ext cx="6701884" cy="708779"/>
          </a:xfrm>
          <a:prstGeom prst="rect">
            <a:avLst/>
          </a:prstGeom>
          <a:noFill/>
        </p:spPr>
        <p:txBody>
          <a:bodyPr wrap="none" lIns="0" tIns="0" rIns="0" bIns="0" rtlCol="0" anchor="t"/>
          <a:lstStyle/>
          <a:p>
            <a:pPr marL="0" indent="0">
              <a:lnSpc>
                <a:spcPts val="5550"/>
              </a:lnSpc>
              <a:buNone/>
            </a:pPr>
            <a:r>
              <a:rPr lang="en-US" sz="4450" dirty="0">
                <a:solidFill>
                  <a:srgbClr val="5C4E3D"/>
                </a:solidFill>
                <a:latin typeface="Libre Baskerville" panose="02000000000000000000" pitchFamily="34" charset="0"/>
              </a:rPr>
              <a:t>PROJECT OVERVIEW</a:t>
            </a:r>
            <a:endParaRPr lang="en-US" sz="4450" dirty="0"/>
          </a:p>
        </p:txBody>
      </p:sp>
      <p:sp>
        <p:nvSpPr>
          <p:cNvPr id="4" name="Text 2"/>
          <p:cNvSpPr/>
          <p:nvPr/>
        </p:nvSpPr>
        <p:spPr>
          <a:xfrm>
            <a:off x="771168" y="3029469"/>
            <a:ext cx="2845594" cy="2998351"/>
          </a:xfrm>
          <a:prstGeom prst="rect">
            <a:avLst/>
          </a:prstGeom>
          <a:noFill/>
        </p:spPr>
        <p:txBody>
          <a:bodyPr wrap="square" lIns="0" tIns="0" rIns="0" bIns="0" rtlCol="0" anchor="t"/>
          <a:lstStyle/>
          <a:p>
            <a:pPr marL="0" indent="0">
              <a:lnSpc>
                <a:spcPts val="2850"/>
              </a:lnSpc>
              <a:buNone/>
            </a:pPr>
            <a:r>
              <a:rPr lang="en-US" sz="1600" dirty="0"/>
              <a:t>Load the dataset into a pandas </a:t>
            </a:r>
            <a:r>
              <a:rPr lang="en-US" sz="1600" dirty="0" err="1"/>
              <a:t>DataFrame</a:t>
            </a:r>
            <a:r>
              <a:rPr lang="en-US" sz="1600" dirty="0"/>
              <a:t> and clean the data</a:t>
            </a:r>
            <a:endParaRPr lang="en-US" sz="1600" dirty="0">
              <a:solidFill>
                <a:srgbClr val="454240"/>
              </a:solidFill>
              <a:latin typeface="DM Sans" pitchFamily="34" charset="0"/>
              <a:ea typeface="DM Sans" pitchFamily="34" charset="-122"/>
              <a:cs typeface="DM Sans" pitchFamily="34" charset="-120"/>
            </a:endParaRPr>
          </a:p>
          <a:p>
            <a:pPr marL="0" indent="0">
              <a:lnSpc>
                <a:spcPts val="2850"/>
              </a:lnSpc>
              <a:buNone/>
            </a:pPr>
            <a:r>
              <a:rPr lang="en-US" sz="1600" dirty="0"/>
              <a:t>Prepare the cleaned data for loading into an SQL database</a:t>
            </a:r>
            <a:r>
              <a:rPr lang="en-US" sz="1750" dirty="0">
                <a:solidFill>
                  <a:srgbClr val="454240"/>
                </a:solidFill>
                <a:latin typeface="DM Sans" pitchFamily="34" charset="0"/>
                <a:ea typeface="DM Sans" pitchFamily="34" charset="-122"/>
                <a:cs typeface="DM Sans" pitchFamily="34" charset="-120"/>
              </a:rPr>
              <a:t>  </a:t>
            </a:r>
            <a:endParaRPr lang="en-US" sz="1750" dirty="0">
              <a:solidFill>
                <a:srgbClr val="454240"/>
              </a:solidFill>
              <a:latin typeface="DM Sans" pitchFamily="34" charset="0"/>
              <a:ea typeface="DM Sans" pitchFamily="34" charset="-122"/>
              <a:cs typeface="DM Sans" pitchFamily="34" charset="-120"/>
            </a:endParaRPr>
          </a:p>
          <a:p>
            <a:pPr marL="0" indent="0">
              <a:lnSpc>
                <a:spcPts val="2850"/>
              </a:lnSpc>
              <a:buNone/>
            </a:pPr>
            <a:endParaRPr lang="en-US" sz="1750" dirty="0"/>
          </a:p>
        </p:txBody>
      </p:sp>
      <p:sp>
        <p:nvSpPr>
          <p:cNvPr id="5" name="Text 3"/>
          <p:cNvSpPr/>
          <p:nvPr/>
        </p:nvSpPr>
        <p:spPr>
          <a:xfrm>
            <a:off x="4681668" y="2032692"/>
            <a:ext cx="3776531" cy="354330"/>
          </a:xfrm>
          <a:prstGeom prst="rect">
            <a:avLst/>
          </a:prstGeom>
          <a:noFill/>
        </p:spPr>
        <p:txBody>
          <a:bodyPr wrap="none" lIns="0" tIns="0" rIns="0" bIns="0" rtlCol="0" anchor="t"/>
          <a:lstStyle/>
          <a:p>
            <a:pPr marL="0" indent="0">
              <a:lnSpc>
                <a:spcPts val="2750"/>
              </a:lnSpc>
              <a:buNone/>
            </a:pPr>
            <a:r>
              <a:rPr lang="en-US" sz="2200" dirty="0">
                <a:solidFill>
                  <a:srgbClr val="5C4E3D"/>
                </a:solidFill>
                <a:latin typeface="Libre Baskerville" panose="02000000000000000000" pitchFamily="34" charset="0"/>
              </a:rPr>
              <a:t>SQL Database Integration</a:t>
            </a:r>
            <a:endParaRPr lang="en-US" sz="2200" dirty="0"/>
          </a:p>
        </p:txBody>
      </p:sp>
      <p:sp>
        <p:nvSpPr>
          <p:cNvPr id="6" name="Text 4"/>
          <p:cNvSpPr/>
          <p:nvPr/>
        </p:nvSpPr>
        <p:spPr>
          <a:xfrm>
            <a:off x="4777922" y="3084752"/>
            <a:ext cx="2845594" cy="2998351"/>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Create an SQL Database and create an appropriate tables to store cleaned data.</a:t>
            </a:r>
            <a:endParaRPr lang="en-US" sz="1750" dirty="0">
              <a:solidFill>
                <a:srgbClr val="454240"/>
              </a:solidFill>
              <a:latin typeface="DM Sans" pitchFamily="34" charset="0"/>
              <a:ea typeface="DM Sans" pitchFamily="34" charset="-122"/>
              <a:cs typeface="DM Sans" pitchFamily="34" charset="-120"/>
            </a:endParaRPr>
          </a:p>
          <a:p>
            <a:pPr marL="0" indent="0">
              <a:lnSpc>
                <a:spcPts val="2850"/>
              </a:lnSpc>
              <a:buNone/>
            </a:pPr>
            <a:r>
              <a:rPr lang="en-US" sz="1750" dirty="0">
                <a:solidFill>
                  <a:srgbClr val="454240"/>
                </a:solidFill>
                <a:latin typeface="DM Sans" pitchFamily="34" charset="0"/>
              </a:rPr>
              <a:t>Use python to load cleaned </a:t>
            </a:r>
            <a:endParaRPr lang="en-US" sz="1750" dirty="0">
              <a:solidFill>
                <a:srgbClr val="454240"/>
              </a:solidFill>
              <a:latin typeface="DM Sans" pitchFamily="34" charset="0"/>
            </a:endParaRPr>
          </a:p>
          <a:p>
            <a:pPr marL="0" indent="0">
              <a:lnSpc>
                <a:spcPts val="2850"/>
              </a:lnSpc>
              <a:buNone/>
            </a:pPr>
            <a:r>
              <a:rPr lang="en-US" sz="1750" dirty="0">
                <a:solidFill>
                  <a:srgbClr val="454240"/>
                </a:solidFill>
                <a:latin typeface="DM Sans" pitchFamily="34" charset="0"/>
              </a:rPr>
              <a:t>Data from pandas into SQL </a:t>
            </a:r>
            <a:r>
              <a:rPr lang="en-US" sz="1750" dirty="0" err="1">
                <a:solidFill>
                  <a:srgbClr val="454240"/>
                </a:solidFill>
                <a:latin typeface="DM Sans" pitchFamily="34" charset="0"/>
              </a:rPr>
              <a:t>Databse</a:t>
            </a:r>
            <a:endParaRPr lang="en-US" sz="1750" dirty="0"/>
          </a:p>
        </p:txBody>
      </p:sp>
      <p:sp>
        <p:nvSpPr>
          <p:cNvPr id="7" name="Text 5"/>
          <p:cNvSpPr/>
          <p:nvPr/>
        </p:nvSpPr>
        <p:spPr>
          <a:xfrm>
            <a:off x="9342884" y="2053302"/>
            <a:ext cx="4385148" cy="309907"/>
          </a:xfrm>
          <a:prstGeom prst="rect">
            <a:avLst/>
          </a:prstGeom>
          <a:noFill/>
        </p:spPr>
        <p:txBody>
          <a:bodyPr wrap="none" lIns="0" tIns="0" rIns="0" bIns="0" rtlCol="0" anchor="t"/>
          <a:lstStyle/>
          <a:p>
            <a:pPr marL="0" indent="0">
              <a:lnSpc>
                <a:spcPts val="2750"/>
              </a:lnSpc>
              <a:buNone/>
            </a:pPr>
            <a:r>
              <a:rPr lang="en-US" sz="2200" dirty="0">
                <a:solidFill>
                  <a:srgbClr val="5C4E3D"/>
                </a:solidFill>
                <a:latin typeface="Libre Baskerville" panose="02000000000000000000" pitchFamily="34" charset="0"/>
              </a:rPr>
              <a:t>Power BI Dynamic Dashboard</a:t>
            </a:r>
            <a:endParaRPr lang="en-US" sz="2200" dirty="0"/>
          </a:p>
        </p:txBody>
      </p:sp>
      <p:sp>
        <p:nvSpPr>
          <p:cNvPr id="8" name="Text 6"/>
          <p:cNvSpPr/>
          <p:nvPr/>
        </p:nvSpPr>
        <p:spPr>
          <a:xfrm>
            <a:off x="9342884" y="3108608"/>
            <a:ext cx="3970421" cy="2310270"/>
          </a:xfrm>
          <a:prstGeom prst="rect">
            <a:avLst/>
          </a:prstGeom>
          <a:noFill/>
        </p:spPr>
        <p:txBody>
          <a:bodyPr wrap="square" lIns="0" tIns="0" rIns="0" bIns="0" rtlCol="0" anchor="t"/>
          <a:lstStyle/>
          <a:p>
            <a:pPr marL="0" indent="0">
              <a:lnSpc>
                <a:spcPts val="2850"/>
              </a:lnSpc>
              <a:buNone/>
            </a:pPr>
            <a:r>
              <a:rPr lang="en-US" sz="1750" dirty="0"/>
              <a:t>Create a connection between Power BI and SQL Database</a:t>
            </a:r>
            <a:endParaRPr lang="en-US" sz="1750" dirty="0"/>
          </a:p>
          <a:p>
            <a:pPr marL="0" indent="0">
              <a:lnSpc>
                <a:spcPts val="2850"/>
              </a:lnSpc>
              <a:buNone/>
            </a:pPr>
            <a:r>
              <a:rPr lang="en-US" sz="1600" dirty="0"/>
              <a:t>Create a Power BI dashboard that showcases essential insights and updates in real time as the SQL database data changes.</a:t>
            </a:r>
            <a:endParaRPr lang="en-US" sz="1750" dirty="0"/>
          </a:p>
        </p:txBody>
      </p:sp>
      <p:sp>
        <p:nvSpPr>
          <p:cNvPr id="11" name="Text 3"/>
          <p:cNvSpPr/>
          <p:nvPr/>
        </p:nvSpPr>
        <p:spPr>
          <a:xfrm>
            <a:off x="644668" y="2053302"/>
            <a:ext cx="3776531" cy="354330"/>
          </a:xfrm>
          <a:prstGeom prst="rect">
            <a:avLst/>
          </a:prstGeom>
          <a:noFill/>
        </p:spPr>
        <p:txBody>
          <a:bodyPr wrap="none" lIns="0" tIns="0" rIns="0" bIns="0" rtlCol="0" anchor="t"/>
          <a:lstStyle/>
          <a:p>
            <a:pPr marL="0" indent="0">
              <a:lnSpc>
                <a:spcPts val="2750"/>
              </a:lnSpc>
              <a:buNone/>
            </a:pPr>
            <a:r>
              <a:rPr lang="en-US" sz="2200" dirty="0">
                <a:solidFill>
                  <a:srgbClr val="5C4E3D"/>
                </a:solidFill>
                <a:latin typeface="Libre Baskerville" panose="02000000000000000000" pitchFamily="34" charset="0"/>
              </a:rPr>
              <a:t>Dataset Processing</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920591" y="184070"/>
            <a:ext cx="5880735" cy="708779"/>
          </a:xfrm>
          <a:prstGeom prst="rect">
            <a:avLst/>
          </a:prstGeom>
          <a:noFill/>
        </p:spPr>
        <p:txBody>
          <a:bodyPr wrap="none" lIns="0" tIns="0" rIns="0" bIns="0" rtlCol="0" anchor="t"/>
          <a:lstStyle/>
          <a:p>
            <a:pPr marL="0" indent="0">
              <a:lnSpc>
                <a:spcPts val="5550"/>
              </a:lnSpc>
              <a:buNone/>
            </a:pPr>
            <a:r>
              <a:rPr lang="en-US" sz="4450" dirty="0">
                <a:solidFill>
                  <a:srgbClr val="5C4E3D"/>
                </a:solidFill>
                <a:latin typeface="Libre Baskerville" panose="02000000000000000000" pitchFamily="34" charset="0"/>
                <a:ea typeface="Libre Baskerville" panose="02000000000000000000" pitchFamily="34" charset="-122"/>
                <a:cs typeface="Libre Baskerville" panose="02000000000000000000" pitchFamily="34" charset="-120"/>
              </a:rPr>
              <a:t>Columns</a:t>
            </a:r>
            <a:endParaRPr lang="en-US" sz="4450" dirty="0"/>
          </a:p>
        </p:txBody>
      </p:sp>
      <p:sp>
        <p:nvSpPr>
          <p:cNvPr id="4" name="Shape 1"/>
          <p:cNvSpPr/>
          <p:nvPr/>
        </p:nvSpPr>
        <p:spPr>
          <a:xfrm>
            <a:off x="854177" y="1207933"/>
            <a:ext cx="2660463" cy="1713924"/>
          </a:xfrm>
          <a:prstGeom prst="roundRect">
            <a:avLst>
              <a:gd name="adj" fmla="val 3952"/>
            </a:avLst>
          </a:prstGeom>
          <a:solidFill>
            <a:srgbClr val="F7EDD4"/>
          </a:solidFill>
          <a:ln w="7620">
            <a:solidFill>
              <a:srgbClr val="DDD3BA"/>
            </a:solidFill>
            <a:prstDash val="solid"/>
          </a:ln>
        </p:spPr>
        <p:txBody>
          <a:bodyPr/>
          <a:lstStyle/>
          <a:p>
            <a:endParaRPr lang="en-IN" dirty="0"/>
          </a:p>
        </p:txBody>
      </p:sp>
      <p:sp>
        <p:nvSpPr>
          <p:cNvPr id="5" name="Text 2"/>
          <p:cNvSpPr/>
          <p:nvPr/>
        </p:nvSpPr>
        <p:spPr>
          <a:xfrm>
            <a:off x="1010289" y="1343916"/>
            <a:ext cx="2835235" cy="354330"/>
          </a:xfrm>
          <a:prstGeom prst="rect">
            <a:avLst/>
          </a:prstGeom>
          <a:noFill/>
        </p:spPr>
        <p:txBody>
          <a:bodyPr wrap="none" lIns="0" tIns="0" rIns="0" bIns="0" rtlCol="0" anchor="t"/>
          <a:lstStyle/>
          <a:p>
            <a:pPr marL="0" indent="0">
              <a:lnSpc>
                <a:spcPts val="2750"/>
              </a:lnSpc>
              <a:buNone/>
            </a:pPr>
            <a:r>
              <a:rPr lang="en-US" sz="2200" dirty="0" err="1">
                <a:solidFill>
                  <a:srgbClr val="454240"/>
                </a:solidFill>
                <a:latin typeface="Libre Baskerville" panose="02000000000000000000" pitchFamily="34" charset="0"/>
              </a:rPr>
              <a:t>room_type</a:t>
            </a:r>
            <a:endParaRPr lang="en-US" sz="2200" dirty="0"/>
          </a:p>
        </p:txBody>
      </p:sp>
      <p:sp>
        <p:nvSpPr>
          <p:cNvPr id="6" name="Text 3"/>
          <p:cNvSpPr/>
          <p:nvPr/>
        </p:nvSpPr>
        <p:spPr>
          <a:xfrm>
            <a:off x="1028225" y="1857667"/>
            <a:ext cx="2413476" cy="904519"/>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The type of the  room accommodation.</a:t>
            </a:r>
            <a:endParaRPr lang="en-US" sz="1750" dirty="0"/>
          </a:p>
        </p:txBody>
      </p:sp>
      <p:sp>
        <p:nvSpPr>
          <p:cNvPr id="7" name="Shape 4"/>
          <p:cNvSpPr/>
          <p:nvPr/>
        </p:nvSpPr>
        <p:spPr>
          <a:xfrm>
            <a:off x="10202600" y="3355710"/>
            <a:ext cx="3960809" cy="1805123"/>
          </a:xfrm>
          <a:prstGeom prst="roundRect">
            <a:avLst>
              <a:gd name="adj" fmla="val 3952"/>
            </a:avLst>
          </a:prstGeom>
          <a:solidFill>
            <a:srgbClr val="F7EDD4"/>
          </a:solidFill>
          <a:ln w="7620">
            <a:solidFill>
              <a:srgbClr val="DDD3BA"/>
            </a:solidFill>
            <a:prstDash val="solid"/>
          </a:ln>
        </p:spPr>
        <p:txBody>
          <a:bodyPr/>
          <a:lstStyle/>
          <a:p>
            <a:endParaRPr lang="en-IN" dirty="0"/>
          </a:p>
        </p:txBody>
      </p:sp>
      <p:sp>
        <p:nvSpPr>
          <p:cNvPr id="10" name="Shape 7"/>
          <p:cNvSpPr/>
          <p:nvPr/>
        </p:nvSpPr>
        <p:spPr>
          <a:xfrm>
            <a:off x="6810801" y="4147357"/>
            <a:ext cx="2899420" cy="3081537"/>
          </a:xfrm>
          <a:prstGeom prst="roundRect">
            <a:avLst>
              <a:gd name="adj" fmla="val 3435"/>
            </a:avLst>
          </a:prstGeom>
          <a:solidFill>
            <a:srgbClr val="F7EDD4"/>
          </a:solidFill>
          <a:ln w="7620">
            <a:solidFill>
              <a:srgbClr val="DDD3BA"/>
            </a:solidFill>
            <a:prstDash val="solid"/>
          </a:ln>
        </p:spPr>
      </p:sp>
      <p:sp>
        <p:nvSpPr>
          <p:cNvPr id="13" name="Shape 10"/>
          <p:cNvSpPr/>
          <p:nvPr/>
        </p:nvSpPr>
        <p:spPr>
          <a:xfrm>
            <a:off x="10202600" y="5427603"/>
            <a:ext cx="4060759" cy="1843636"/>
          </a:xfrm>
          <a:prstGeom prst="roundRect">
            <a:avLst>
              <a:gd name="adj" fmla="val 3435"/>
            </a:avLst>
          </a:prstGeom>
          <a:solidFill>
            <a:srgbClr val="F7EDD4"/>
          </a:solidFill>
          <a:ln w="7620">
            <a:solidFill>
              <a:srgbClr val="DDD3BA"/>
            </a:solidFill>
            <a:prstDash val="solid"/>
          </a:ln>
        </p:spPr>
        <p:txBody>
          <a:bodyPr/>
          <a:lstStyle/>
          <a:p>
            <a:endParaRPr lang="en-IN" dirty="0"/>
          </a:p>
        </p:txBody>
      </p:sp>
      <p:sp>
        <p:nvSpPr>
          <p:cNvPr id="16" name="Shape 1"/>
          <p:cNvSpPr/>
          <p:nvPr/>
        </p:nvSpPr>
        <p:spPr>
          <a:xfrm>
            <a:off x="836242" y="3297935"/>
            <a:ext cx="2678399" cy="1798613"/>
          </a:xfrm>
          <a:prstGeom prst="roundRect">
            <a:avLst>
              <a:gd name="adj" fmla="val 3952"/>
            </a:avLst>
          </a:prstGeom>
          <a:solidFill>
            <a:srgbClr val="F7EDD4"/>
          </a:solidFill>
          <a:ln w="7620">
            <a:solidFill>
              <a:srgbClr val="DDD3BA"/>
            </a:solidFill>
            <a:prstDash val="solid"/>
          </a:ln>
        </p:spPr>
        <p:txBody>
          <a:bodyPr/>
          <a:lstStyle/>
          <a:p>
            <a:endParaRPr lang="en-IN" dirty="0"/>
          </a:p>
        </p:txBody>
      </p:sp>
      <p:sp>
        <p:nvSpPr>
          <p:cNvPr id="17" name="Shape 1"/>
          <p:cNvSpPr/>
          <p:nvPr/>
        </p:nvSpPr>
        <p:spPr>
          <a:xfrm>
            <a:off x="836242" y="5472626"/>
            <a:ext cx="2678399" cy="1798613"/>
          </a:xfrm>
          <a:prstGeom prst="roundRect">
            <a:avLst>
              <a:gd name="adj" fmla="val 3952"/>
            </a:avLst>
          </a:prstGeom>
          <a:solidFill>
            <a:srgbClr val="F7EDD4"/>
          </a:solidFill>
          <a:ln w="7620">
            <a:solidFill>
              <a:srgbClr val="DDD3BA"/>
            </a:solidFill>
            <a:prstDash val="solid"/>
          </a:ln>
        </p:spPr>
        <p:txBody>
          <a:bodyPr/>
          <a:lstStyle/>
          <a:p>
            <a:endParaRPr lang="en-IN" dirty="0"/>
          </a:p>
        </p:txBody>
      </p:sp>
      <p:sp>
        <p:nvSpPr>
          <p:cNvPr id="18" name="Shape 1"/>
          <p:cNvSpPr/>
          <p:nvPr/>
        </p:nvSpPr>
        <p:spPr>
          <a:xfrm>
            <a:off x="3815105" y="1228228"/>
            <a:ext cx="2660463" cy="1798613"/>
          </a:xfrm>
          <a:prstGeom prst="roundRect">
            <a:avLst>
              <a:gd name="adj" fmla="val 3952"/>
            </a:avLst>
          </a:prstGeom>
          <a:solidFill>
            <a:srgbClr val="F7EDD4"/>
          </a:solidFill>
          <a:ln w="7620">
            <a:solidFill>
              <a:srgbClr val="DDD3BA"/>
            </a:solidFill>
            <a:prstDash val="solid"/>
          </a:ln>
        </p:spPr>
        <p:txBody>
          <a:bodyPr/>
          <a:lstStyle/>
          <a:p>
            <a:endParaRPr lang="en-IN" dirty="0"/>
          </a:p>
        </p:txBody>
      </p:sp>
      <p:sp>
        <p:nvSpPr>
          <p:cNvPr id="19" name="Shape 1"/>
          <p:cNvSpPr/>
          <p:nvPr/>
        </p:nvSpPr>
        <p:spPr>
          <a:xfrm>
            <a:off x="3815105" y="3362220"/>
            <a:ext cx="2678399" cy="1798613"/>
          </a:xfrm>
          <a:prstGeom prst="roundRect">
            <a:avLst>
              <a:gd name="adj" fmla="val 3952"/>
            </a:avLst>
          </a:prstGeom>
          <a:solidFill>
            <a:srgbClr val="F7EDD4"/>
          </a:solidFill>
          <a:ln w="7620">
            <a:solidFill>
              <a:srgbClr val="DDD3BA"/>
            </a:solidFill>
            <a:prstDash val="solid"/>
          </a:ln>
        </p:spPr>
      </p:sp>
      <p:sp>
        <p:nvSpPr>
          <p:cNvPr id="20" name="Shape 1"/>
          <p:cNvSpPr/>
          <p:nvPr/>
        </p:nvSpPr>
        <p:spPr>
          <a:xfrm>
            <a:off x="3806785" y="5514970"/>
            <a:ext cx="2668783" cy="1713924"/>
          </a:xfrm>
          <a:prstGeom prst="roundRect">
            <a:avLst>
              <a:gd name="adj" fmla="val 3952"/>
            </a:avLst>
          </a:prstGeom>
          <a:solidFill>
            <a:srgbClr val="F7EDD4"/>
          </a:solidFill>
          <a:ln w="7620">
            <a:solidFill>
              <a:srgbClr val="DDD3BA"/>
            </a:solidFill>
            <a:prstDash val="solid"/>
          </a:ln>
        </p:spPr>
        <p:txBody>
          <a:bodyPr/>
          <a:lstStyle/>
          <a:p>
            <a:endParaRPr lang="en-IN" dirty="0"/>
          </a:p>
        </p:txBody>
      </p:sp>
      <p:sp>
        <p:nvSpPr>
          <p:cNvPr id="21" name="Text 2"/>
          <p:cNvSpPr/>
          <p:nvPr/>
        </p:nvSpPr>
        <p:spPr>
          <a:xfrm>
            <a:off x="920591" y="3345219"/>
            <a:ext cx="2835235" cy="354330"/>
          </a:xfrm>
          <a:prstGeom prst="rect">
            <a:avLst/>
          </a:prstGeom>
          <a:noFill/>
        </p:spPr>
        <p:txBody>
          <a:bodyPr wrap="none" lIns="0" tIns="0" rIns="0" bIns="0" rtlCol="0" anchor="t"/>
          <a:lstStyle/>
          <a:p>
            <a:pPr marL="0" indent="0">
              <a:lnSpc>
                <a:spcPts val="2750"/>
              </a:lnSpc>
              <a:buNone/>
            </a:pPr>
            <a:r>
              <a:rPr lang="en-US" sz="2200" dirty="0" err="1">
                <a:solidFill>
                  <a:srgbClr val="454240"/>
                </a:solidFill>
                <a:latin typeface="Libre Baskerville" panose="02000000000000000000" pitchFamily="34" charset="0"/>
              </a:rPr>
              <a:t>person_capacity</a:t>
            </a:r>
            <a:endParaRPr lang="en-US" sz="2200" dirty="0"/>
          </a:p>
        </p:txBody>
      </p:sp>
      <p:sp>
        <p:nvSpPr>
          <p:cNvPr id="22" name="Text 3"/>
          <p:cNvSpPr/>
          <p:nvPr/>
        </p:nvSpPr>
        <p:spPr>
          <a:xfrm>
            <a:off x="1056436" y="3984422"/>
            <a:ext cx="2080464" cy="904519"/>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The </a:t>
            </a:r>
            <a:r>
              <a:rPr lang="en-US" sz="1750" dirty="0" err="1">
                <a:solidFill>
                  <a:srgbClr val="454240"/>
                </a:solidFill>
                <a:latin typeface="DM Sans" pitchFamily="34" charset="0"/>
                <a:ea typeface="DM Sans" pitchFamily="34" charset="-122"/>
                <a:cs typeface="DM Sans" pitchFamily="34" charset="-120"/>
              </a:rPr>
              <a:t>maximun</a:t>
            </a:r>
            <a:r>
              <a:rPr lang="en-US" sz="1750" dirty="0">
                <a:solidFill>
                  <a:srgbClr val="454240"/>
                </a:solidFill>
                <a:latin typeface="DM Sans" pitchFamily="34" charset="0"/>
                <a:ea typeface="DM Sans" pitchFamily="34" charset="-122"/>
                <a:cs typeface="DM Sans" pitchFamily="34" charset="-120"/>
              </a:rPr>
              <a:t> number of guests.</a:t>
            </a:r>
            <a:endParaRPr lang="en-US" sz="1750" dirty="0"/>
          </a:p>
        </p:txBody>
      </p:sp>
      <p:sp>
        <p:nvSpPr>
          <p:cNvPr id="23" name="Text 2"/>
          <p:cNvSpPr/>
          <p:nvPr/>
        </p:nvSpPr>
        <p:spPr>
          <a:xfrm>
            <a:off x="941200" y="5598730"/>
            <a:ext cx="2835235" cy="354330"/>
          </a:xfrm>
          <a:prstGeom prst="rect">
            <a:avLst/>
          </a:prstGeom>
          <a:noFill/>
        </p:spPr>
        <p:txBody>
          <a:bodyPr wrap="none" lIns="0" tIns="0" rIns="0" bIns="0" rtlCol="0" anchor="t"/>
          <a:lstStyle/>
          <a:p>
            <a:pPr marL="0" indent="0">
              <a:lnSpc>
                <a:spcPts val="2750"/>
              </a:lnSpc>
              <a:buNone/>
            </a:pPr>
            <a:endParaRPr lang="en-US" sz="2200" dirty="0"/>
          </a:p>
        </p:txBody>
      </p:sp>
      <p:sp>
        <p:nvSpPr>
          <p:cNvPr id="25" name="Text 8"/>
          <p:cNvSpPr/>
          <p:nvPr/>
        </p:nvSpPr>
        <p:spPr>
          <a:xfrm>
            <a:off x="888721" y="5582790"/>
            <a:ext cx="2835235" cy="354330"/>
          </a:xfrm>
          <a:prstGeom prst="rect">
            <a:avLst/>
          </a:prstGeom>
          <a:noFill/>
        </p:spPr>
        <p:txBody>
          <a:bodyPr wrap="none" lIns="0" tIns="0" rIns="0" bIns="0" rtlCol="0" anchor="t"/>
          <a:lstStyle/>
          <a:p>
            <a:pPr marL="0" indent="0">
              <a:lnSpc>
                <a:spcPts val="2750"/>
              </a:lnSpc>
              <a:buNone/>
            </a:pPr>
            <a:r>
              <a:rPr lang="en-US" sz="2200" dirty="0">
                <a:solidFill>
                  <a:srgbClr val="454240"/>
                </a:solidFill>
                <a:latin typeface="Libre Baskerville" panose="02000000000000000000" pitchFamily="34" charset="0"/>
                <a:ea typeface="Libre Baskerville" panose="02000000000000000000" pitchFamily="34" charset="-122"/>
                <a:cs typeface="Libre Baskerville" panose="02000000000000000000" pitchFamily="34" charset="-120"/>
              </a:rPr>
              <a:t>host_is_superhost</a:t>
            </a:r>
            <a:endParaRPr lang="en-US" sz="2200" dirty="0"/>
          </a:p>
        </p:txBody>
      </p:sp>
      <p:sp>
        <p:nvSpPr>
          <p:cNvPr id="26" name="Text 3"/>
          <p:cNvSpPr/>
          <p:nvPr/>
        </p:nvSpPr>
        <p:spPr>
          <a:xfrm>
            <a:off x="977438" y="6117148"/>
            <a:ext cx="2413476" cy="904519"/>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rPr>
              <a:t>Dummy variable for </a:t>
            </a:r>
            <a:r>
              <a:rPr lang="en-US" sz="1750" dirty="0" err="1">
                <a:solidFill>
                  <a:srgbClr val="454240"/>
                </a:solidFill>
                <a:latin typeface="DM Sans" pitchFamily="34" charset="0"/>
              </a:rPr>
              <a:t>superhost</a:t>
            </a:r>
            <a:r>
              <a:rPr lang="en-US" sz="1750" dirty="0">
                <a:solidFill>
                  <a:srgbClr val="454240"/>
                </a:solidFill>
                <a:latin typeface="DM Sans" pitchFamily="34" charset="0"/>
              </a:rPr>
              <a:t> status.</a:t>
            </a:r>
            <a:endParaRPr lang="en-US" sz="1750" dirty="0"/>
          </a:p>
        </p:txBody>
      </p:sp>
      <p:sp>
        <p:nvSpPr>
          <p:cNvPr id="27" name="Text 3"/>
          <p:cNvSpPr/>
          <p:nvPr/>
        </p:nvSpPr>
        <p:spPr>
          <a:xfrm>
            <a:off x="4902294" y="1857666"/>
            <a:ext cx="2413476" cy="904519"/>
          </a:xfrm>
          <a:prstGeom prst="rect">
            <a:avLst/>
          </a:prstGeom>
          <a:noFill/>
        </p:spPr>
        <p:txBody>
          <a:bodyPr wrap="square" lIns="0" tIns="0" rIns="0" bIns="0" rtlCol="0" anchor="t"/>
          <a:lstStyle/>
          <a:p>
            <a:pPr marL="0" indent="0">
              <a:lnSpc>
                <a:spcPts val="2850"/>
              </a:lnSpc>
              <a:buNone/>
            </a:pPr>
            <a:endParaRPr lang="en-US" sz="1750" dirty="0"/>
          </a:p>
        </p:txBody>
      </p:sp>
      <p:sp>
        <p:nvSpPr>
          <p:cNvPr id="28" name="Text 2"/>
          <p:cNvSpPr/>
          <p:nvPr/>
        </p:nvSpPr>
        <p:spPr>
          <a:xfrm>
            <a:off x="3932548" y="1343916"/>
            <a:ext cx="2835235" cy="354330"/>
          </a:xfrm>
          <a:prstGeom prst="rect">
            <a:avLst/>
          </a:prstGeom>
          <a:noFill/>
        </p:spPr>
        <p:txBody>
          <a:bodyPr wrap="none" lIns="0" tIns="0" rIns="0" bIns="0" rtlCol="0" anchor="t"/>
          <a:lstStyle/>
          <a:p>
            <a:pPr marL="0" indent="0">
              <a:lnSpc>
                <a:spcPts val="2750"/>
              </a:lnSpc>
              <a:buNone/>
            </a:pPr>
            <a:r>
              <a:rPr lang="en-US" sz="2200" dirty="0">
                <a:solidFill>
                  <a:srgbClr val="454240"/>
                </a:solidFill>
                <a:latin typeface="Libre Baskerville" panose="02000000000000000000" pitchFamily="34" charset="0"/>
              </a:rPr>
              <a:t>multi</a:t>
            </a:r>
            <a:endParaRPr lang="en-US" sz="2200" dirty="0"/>
          </a:p>
        </p:txBody>
      </p:sp>
      <p:sp>
        <p:nvSpPr>
          <p:cNvPr id="29" name="Text 3"/>
          <p:cNvSpPr/>
          <p:nvPr/>
        </p:nvSpPr>
        <p:spPr>
          <a:xfrm>
            <a:off x="3978250" y="1781842"/>
            <a:ext cx="2413476" cy="1086611"/>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Dummy variable if the listing belongs to the hosts with 2-4 offers.</a:t>
            </a:r>
            <a:endParaRPr lang="en-US" sz="1750" dirty="0"/>
          </a:p>
        </p:txBody>
      </p:sp>
      <p:sp>
        <p:nvSpPr>
          <p:cNvPr id="30" name="Text 2"/>
          <p:cNvSpPr/>
          <p:nvPr/>
        </p:nvSpPr>
        <p:spPr>
          <a:xfrm>
            <a:off x="3902128" y="3458558"/>
            <a:ext cx="2835235" cy="354330"/>
          </a:xfrm>
          <a:prstGeom prst="rect">
            <a:avLst/>
          </a:prstGeom>
          <a:noFill/>
        </p:spPr>
        <p:txBody>
          <a:bodyPr wrap="none" lIns="0" tIns="0" rIns="0" bIns="0" rtlCol="0" anchor="t"/>
          <a:lstStyle/>
          <a:p>
            <a:pPr marL="0" indent="0">
              <a:lnSpc>
                <a:spcPts val="2750"/>
              </a:lnSpc>
              <a:buNone/>
            </a:pPr>
            <a:r>
              <a:rPr lang="en-US" sz="2200" dirty="0">
                <a:solidFill>
                  <a:srgbClr val="454240"/>
                </a:solidFill>
                <a:latin typeface="Libre Baskerville" panose="02000000000000000000" pitchFamily="34" charset="0"/>
              </a:rPr>
              <a:t>biz</a:t>
            </a:r>
            <a:endParaRPr lang="en-US" sz="2200" dirty="0"/>
          </a:p>
        </p:txBody>
      </p:sp>
      <p:sp>
        <p:nvSpPr>
          <p:cNvPr id="31" name="Text 3"/>
          <p:cNvSpPr/>
          <p:nvPr/>
        </p:nvSpPr>
        <p:spPr>
          <a:xfrm>
            <a:off x="3920237" y="3752342"/>
            <a:ext cx="2413476" cy="1440505"/>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Dummy variable if the listing belongs to the hosts with more than 4 offers..</a:t>
            </a:r>
            <a:endParaRPr lang="en-US" sz="1750" dirty="0"/>
          </a:p>
        </p:txBody>
      </p:sp>
      <p:sp>
        <p:nvSpPr>
          <p:cNvPr id="32" name="Text 2"/>
          <p:cNvSpPr/>
          <p:nvPr/>
        </p:nvSpPr>
        <p:spPr>
          <a:xfrm>
            <a:off x="3932477" y="5611323"/>
            <a:ext cx="2835235" cy="354330"/>
          </a:xfrm>
          <a:prstGeom prst="rect">
            <a:avLst/>
          </a:prstGeom>
          <a:noFill/>
        </p:spPr>
        <p:txBody>
          <a:bodyPr wrap="none" lIns="0" tIns="0" rIns="0" bIns="0" rtlCol="0" anchor="t"/>
          <a:lstStyle/>
          <a:p>
            <a:pPr marL="0" indent="0">
              <a:lnSpc>
                <a:spcPts val="2750"/>
              </a:lnSpc>
              <a:buNone/>
            </a:pPr>
            <a:r>
              <a:rPr lang="en-US" sz="2200" dirty="0" err="1"/>
              <a:t>Cleanliness_rating</a:t>
            </a:r>
            <a:endParaRPr lang="en-US" sz="2200" dirty="0"/>
          </a:p>
        </p:txBody>
      </p:sp>
      <p:sp>
        <p:nvSpPr>
          <p:cNvPr id="33" name="Text 3"/>
          <p:cNvSpPr/>
          <p:nvPr/>
        </p:nvSpPr>
        <p:spPr>
          <a:xfrm>
            <a:off x="3947566" y="6074263"/>
            <a:ext cx="2413476" cy="904519"/>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rPr>
              <a:t>Cleanliness rating.</a:t>
            </a:r>
            <a:endParaRPr lang="en-US" sz="1750" dirty="0"/>
          </a:p>
        </p:txBody>
      </p:sp>
      <p:sp>
        <p:nvSpPr>
          <p:cNvPr id="34" name="Text 2"/>
          <p:cNvSpPr/>
          <p:nvPr/>
        </p:nvSpPr>
        <p:spPr>
          <a:xfrm>
            <a:off x="10289623" y="3526957"/>
            <a:ext cx="3973736" cy="345184"/>
          </a:xfrm>
          <a:prstGeom prst="rect">
            <a:avLst/>
          </a:prstGeom>
          <a:noFill/>
        </p:spPr>
        <p:txBody>
          <a:bodyPr wrap="none" lIns="0" tIns="0" rIns="0" bIns="0" rtlCol="0" anchor="t"/>
          <a:lstStyle/>
          <a:p>
            <a:pPr marL="0" indent="0">
              <a:lnSpc>
                <a:spcPts val="2750"/>
              </a:lnSpc>
              <a:buNone/>
            </a:pPr>
            <a:r>
              <a:rPr lang="en-US" sz="2200" dirty="0" err="1">
                <a:solidFill>
                  <a:srgbClr val="454240"/>
                </a:solidFill>
                <a:latin typeface="Libre Baskerville" panose="02000000000000000000" pitchFamily="34" charset="0"/>
              </a:rPr>
              <a:t>guest_satisfication_overall</a:t>
            </a:r>
            <a:endParaRPr lang="en-US" sz="2200" dirty="0"/>
          </a:p>
        </p:txBody>
      </p:sp>
      <p:sp>
        <p:nvSpPr>
          <p:cNvPr id="35" name="Text 3"/>
          <p:cNvSpPr/>
          <p:nvPr/>
        </p:nvSpPr>
        <p:spPr>
          <a:xfrm>
            <a:off x="10354617" y="4059819"/>
            <a:ext cx="2413476" cy="1086611"/>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Overall rating of the listing.</a:t>
            </a:r>
            <a:endParaRPr lang="en-US" sz="1750" dirty="0"/>
          </a:p>
        </p:txBody>
      </p:sp>
      <p:sp>
        <p:nvSpPr>
          <p:cNvPr id="36" name="Text 2"/>
          <p:cNvSpPr/>
          <p:nvPr/>
        </p:nvSpPr>
        <p:spPr>
          <a:xfrm>
            <a:off x="10419611" y="5561679"/>
            <a:ext cx="2835235" cy="354330"/>
          </a:xfrm>
          <a:prstGeom prst="rect">
            <a:avLst/>
          </a:prstGeom>
          <a:noFill/>
        </p:spPr>
        <p:txBody>
          <a:bodyPr wrap="none" lIns="0" tIns="0" rIns="0" bIns="0" rtlCol="0" anchor="t"/>
          <a:lstStyle/>
          <a:p>
            <a:pPr marL="0" indent="0">
              <a:lnSpc>
                <a:spcPts val="2750"/>
              </a:lnSpc>
              <a:buNone/>
            </a:pPr>
            <a:r>
              <a:rPr lang="en-US" sz="2200" dirty="0">
                <a:solidFill>
                  <a:srgbClr val="454240"/>
                </a:solidFill>
                <a:latin typeface="Libre Baskerville" panose="02000000000000000000" pitchFamily="34" charset="0"/>
              </a:rPr>
              <a:t>bedrooms</a:t>
            </a:r>
            <a:endParaRPr lang="en-US" sz="2200" dirty="0"/>
          </a:p>
        </p:txBody>
      </p:sp>
      <p:sp>
        <p:nvSpPr>
          <p:cNvPr id="37" name="Text 3"/>
          <p:cNvSpPr/>
          <p:nvPr/>
        </p:nvSpPr>
        <p:spPr>
          <a:xfrm>
            <a:off x="10419611" y="5940783"/>
            <a:ext cx="3385868" cy="1301364"/>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Dummy variable if the listing belongs to the hosts with more than 4 offers..</a:t>
            </a:r>
            <a:endParaRPr lang="en-US" sz="1750" dirty="0"/>
          </a:p>
        </p:txBody>
      </p:sp>
      <p:sp>
        <p:nvSpPr>
          <p:cNvPr id="39" name="Shape 1"/>
          <p:cNvSpPr/>
          <p:nvPr/>
        </p:nvSpPr>
        <p:spPr>
          <a:xfrm>
            <a:off x="6767712" y="1269503"/>
            <a:ext cx="3009282" cy="2602638"/>
          </a:xfrm>
          <a:prstGeom prst="roundRect">
            <a:avLst>
              <a:gd name="adj" fmla="val 3952"/>
            </a:avLst>
          </a:prstGeom>
          <a:solidFill>
            <a:srgbClr val="F7EDD4"/>
          </a:solidFill>
          <a:ln w="7620">
            <a:solidFill>
              <a:srgbClr val="DDD3BA"/>
            </a:solidFill>
            <a:prstDash val="solid"/>
          </a:ln>
        </p:spPr>
        <p:txBody>
          <a:bodyPr/>
          <a:lstStyle/>
          <a:p>
            <a:endParaRPr lang="en-IN" dirty="0"/>
          </a:p>
        </p:txBody>
      </p:sp>
      <p:sp>
        <p:nvSpPr>
          <p:cNvPr id="41" name="Shape 1"/>
          <p:cNvSpPr/>
          <p:nvPr/>
        </p:nvSpPr>
        <p:spPr>
          <a:xfrm>
            <a:off x="10202599" y="1269503"/>
            <a:ext cx="3960809" cy="1798613"/>
          </a:xfrm>
          <a:prstGeom prst="roundRect">
            <a:avLst>
              <a:gd name="adj" fmla="val 3952"/>
            </a:avLst>
          </a:prstGeom>
          <a:solidFill>
            <a:srgbClr val="F7EDD4"/>
          </a:solidFill>
          <a:ln w="7620">
            <a:solidFill>
              <a:srgbClr val="DDD3BA"/>
            </a:solidFill>
            <a:prstDash val="solid"/>
          </a:ln>
        </p:spPr>
      </p:sp>
      <p:sp>
        <p:nvSpPr>
          <p:cNvPr id="42" name="Text 2"/>
          <p:cNvSpPr/>
          <p:nvPr/>
        </p:nvSpPr>
        <p:spPr>
          <a:xfrm>
            <a:off x="6874987" y="1415845"/>
            <a:ext cx="2835235" cy="354330"/>
          </a:xfrm>
          <a:prstGeom prst="rect">
            <a:avLst/>
          </a:prstGeom>
          <a:noFill/>
        </p:spPr>
        <p:txBody>
          <a:bodyPr wrap="none" lIns="0" tIns="0" rIns="0" bIns="0" rtlCol="0" anchor="t"/>
          <a:lstStyle/>
          <a:p>
            <a:pPr marL="0" indent="0">
              <a:lnSpc>
                <a:spcPts val="2750"/>
              </a:lnSpc>
              <a:buNone/>
            </a:pPr>
            <a:r>
              <a:rPr lang="en-US" sz="2200" dirty="0" err="1">
                <a:solidFill>
                  <a:srgbClr val="454240"/>
                </a:solidFill>
                <a:latin typeface="Libre Baskerville" panose="02000000000000000000" pitchFamily="34" charset="0"/>
              </a:rPr>
              <a:t>metro_dist</a:t>
            </a:r>
            <a:endParaRPr lang="en-US" sz="2200" dirty="0"/>
          </a:p>
        </p:txBody>
      </p:sp>
      <p:sp>
        <p:nvSpPr>
          <p:cNvPr id="43" name="Text 3"/>
          <p:cNvSpPr/>
          <p:nvPr/>
        </p:nvSpPr>
        <p:spPr>
          <a:xfrm>
            <a:off x="6874987" y="1781842"/>
            <a:ext cx="2413476" cy="1086611"/>
          </a:xfrm>
          <a:prstGeom prst="rect">
            <a:avLst/>
          </a:prstGeom>
          <a:noFill/>
        </p:spPr>
        <p:txBody>
          <a:bodyPr wrap="square" lIns="0" tIns="0" rIns="0" bIns="0" rtlCol="0" anchor="t"/>
          <a:lstStyle/>
          <a:p>
            <a:pPr marL="0" indent="0">
              <a:lnSpc>
                <a:spcPts val="2850"/>
              </a:lnSpc>
              <a:buNone/>
            </a:pPr>
            <a:endParaRPr lang="en-US" sz="1750" dirty="0"/>
          </a:p>
        </p:txBody>
      </p:sp>
      <p:sp>
        <p:nvSpPr>
          <p:cNvPr id="44" name="Text 9"/>
          <p:cNvSpPr/>
          <p:nvPr/>
        </p:nvSpPr>
        <p:spPr>
          <a:xfrm>
            <a:off x="6898342" y="1857667"/>
            <a:ext cx="2390121" cy="816835"/>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Distance from nearest metro station in km. </a:t>
            </a:r>
            <a:endParaRPr lang="en-US" sz="1750" dirty="0"/>
          </a:p>
        </p:txBody>
      </p:sp>
      <p:sp>
        <p:nvSpPr>
          <p:cNvPr id="45" name="Text 2"/>
          <p:cNvSpPr/>
          <p:nvPr/>
        </p:nvSpPr>
        <p:spPr>
          <a:xfrm>
            <a:off x="6874986" y="2674502"/>
            <a:ext cx="2835235" cy="354330"/>
          </a:xfrm>
          <a:prstGeom prst="rect">
            <a:avLst/>
          </a:prstGeom>
          <a:noFill/>
        </p:spPr>
        <p:txBody>
          <a:bodyPr wrap="none" lIns="0" tIns="0" rIns="0" bIns="0" rtlCol="0" anchor="t"/>
          <a:lstStyle/>
          <a:p>
            <a:pPr marL="0" indent="0">
              <a:lnSpc>
                <a:spcPts val="2750"/>
              </a:lnSpc>
              <a:buNone/>
            </a:pPr>
            <a:r>
              <a:rPr lang="en-US" sz="2200" dirty="0" err="1">
                <a:solidFill>
                  <a:srgbClr val="454240"/>
                </a:solidFill>
                <a:latin typeface="Libre Baskerville" panose="02000000000000000000" pitchFamily="34" charset="0"/>
              </a:rPr>
              <a:t>dist</a:t>
            </a:r>
            <a:endParaRPr lang="en-US" sz="2200" dirty="0"/>
          </a:p>
        </p:txBody>
      </p:sp>
      <p:sp>
        <p:nvSpPr>
          <p:cNvPr id="46" name="Text 9"/>
          <p:cNvSpPr/>
          <p:nvPr/>
        </p:nvSpPr>
        <p:spPr>
          <a:xfrm>
            <a:off x="6898342" y="3004291"/>
            <a:ext cx="2252255" cy="961269"/>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Distance from city center in km.</a:t>
            </a:r>
            <a:endParaRPr lang="en-US" sz="1750" dirty="0"/>
          </a:p>
        </p:txBody>
      </p:sp>
      <p:sp>
        <p:nvSpPr>
          <p:cNvPr id="47" name="Text 2"/>
          <p:cNvSpPr/>
          <p:nvPr/>
        </p:nvSpPr>
        <p:spPr>
          <a:xfrm>
            <a:off x="6912493" y="4248795"/>
            <a:ext cx="2835235" cy="354330"/>
          </a:xfrm>
          <a:prstGeom prst="rect">
            <a:avLst/>
          </a:prstGeom>
          <a:noFill/>
        </p:spPr>
        <p:txBody>
          <a:bodyPr wrap="none" lIns="0" tIns="0" rIns="0" bIns="0" rtlCol="0" anchor="t"/>
          <a:lstStyle/>
          <a:p>
            <a:pPr marL="0" indent="0">
              <a:lnSpc>
                <a:spcPts val="2750"/>
              </a:lnSpc>
              <a:buNone/>
            </a:pPr>
            <a:r>
              <a:rPr lang="en-US" sz="2200" dirty="0" err="1">
                <a:solidFill>
                  <a:srgbClr val="454240"/>
                </a:solidFill>
                <a:latin typeface="Libre Baskerville" panose="02000000000000000000" pitchFamily="34" charset="0"/>
              </a:rPr>
              <a:t>attr_index_norm</a:t>
            </a:r>
            <a:endParaRPr lang="en-US" sz="2200" dirty="0"/>
          </a:p>
        </p:txBody>
      </p:sp>
      <p:sp>
        <p:nvSpPr>
          <p:cNvPr id="48" name="Text 9"/>
          <p:cNvSpPr/>
          <p:nvPr/>
        </p:nvSpPr>
        <p:spPr>
          <a:xfrm>
            <a:off x="6912493" y="4704563"/>
            <a:ext cx="2390121" cy="816835"/>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Normalized attraction index(0-100). </a:t>
            </a:r>
            <a:endParaRPr lang="en-US" sz="1750" dirty="0"/>
          </a:p>
        </p:txBody>
      </p:sp>
      <p:sp>
        <p:nvSpPr>
          <p:cNvPr id="49" name="Text 2"/>
          <p:cNvSpPr/>
          <p:nvPr/>
        </p:nvSpPr>
        <p:spPr>
          <a:xfrm>
            <a:off x="6874985" y="5561679"/>
            <a:ext cx="2835235" cy="354330"/>
          </a:xfrm>
          <a:prstGeom prst="rect">
            <a:avLst/>
          </a:prstGeom>
          <a:noFill/>
        </p:spPr>
        <p:txBody>
          <a:bodyPr wrap="none" lIns="0" tIns="0" rIns="0" bIns="0" rtlCol="0" anchor="t"/>
          <a:lstStyle/>
          <a:p>
            <a:pPr marL="0" indent="0">
              <a:lnSpc>
                <a:spcPts val="2750"/>
              </a:lnSpc>
              <a:buNone/>
            </a:pPr>
            <a:r>
              <a:rPr lang="en-US" sz="2200" dirty="0" err="1">
                <a:solidFill>
                  <a:srgbClr val="454240"/>
                </a:solidFill>
                <a:latin typeface="Libre Baskerville" panose="02000000000000000000" pitchFamily="34" charset="0"/>
              </a:rPr>
              <a:t>rest_index_norm</a:t>
            </a:r>
            <a:endParaRPr lang="en-US" sz="2200" dirty="0"/>
          </a:p>
        </p:txBody>
      </p:sp>
      <p:sp>
        <p:nvSpPr>
          <p:cNvPr id="50" name="Text 9"/>
          <p:cNvSpPr/>
          <p:nvPr/>
        </p:nvSpPr>
        <p:spPr>
          <a:xfrm>
            <a:off x="6898342" y="5963514"/>
            <a:ext cx="2390121" cy="816835"/>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Restaurant index of the listing location. </a:t>
            </a:r>
            <a:endParaRPr lang="en-US" sz="1750" dirty="0"/>
          </a:p>
        </p:txBody>
      </p:sp>
      <p:sp>
        <p:nvSpPr>
          <p:cNvPr id="51" name="Text 2"/>
          <p:cNvSpPr/>
          <p:nvPr/>
        </p:nvSpPr>
        <p:spPr>
          <a:xfrm>
            <a:off x="10327656" y="2220232"/>
            <a:ext cx="2835235" cy="366542"/>
          </a:xfrm>
          <a:prstGeom prst="rect">
            <a:avLst/>
          </a:prstGeom>
          <a:noFill/>
        </p:spPr>
        <p:txBody>
          <a:bodyPr wrap="none" lIns="0" tIns="0" rIns="0" bIns="0" rtlCol="0" anchor="t"/>
          <a:lstStyle/>
          <a:p>
            <a:pPr marL="0" indent="0">
              <a:lnSpc>
                <a:spcPts val="2750"/>
              </a:lnSpc>
              <a:buNone/>
            </a:pPr>
            <a:r>
              <a:rPr lang="en-US" sz="2200" dirty="0" err="1">
                <a:solidFill>
                  <a:srgbClr val="454240"/>
                </a:solidFill>
                <a:latin typeface="Libre Baskerville" panose="02000000000000000000" pitchFamily="34" charset="0"/>
              </a:rPr>
              <a:t>lat</a:t>
            </a:r>
            <a:endParaRPr lang="en-US" sz="2200" dirty="0"/>
          </a:p>
        </p:txBody>
      </p:sp>
      <p:sp>
        <p:nvSpPr>
          <p:cNvPr id="52" name="Text 9"/>
          <p:cNvSpPr/>
          <p:nvPr/>
        </p:nvSpPr>
        <p:spPr>
          <a:xfrm>
            <a:off x="10299760" y="1699190"/>
            <a:ext cx="3711004" cy="457897"/>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Latitude of the listing location. </a:t>
            </a:r>
            <a:endParaRPr lang="en-US" sz="1750" dirty="0"/>
          </a:p>
        </p:txBody>
      </p:sp>
      <p:sp>
        <p:nvSpPr>
          <p:cNvPr id="53" name="Text 2"/>
          <p:cNvSpPr/>
          <p:nvPr/>
        </p:nvSpPr>
        <p:spPr>
          <a:xfrm>
            <a:off x="10327656" y="1343917"/>
            <a:ext cx="2835235" cy="382762"/>
          </a:xfrm>
          <a:prstGeom prst="rect">
            <a:avLst/>
          </a:prstGeom>
          <a:noFill/>
        </p:spPr>
        <p:txBody>
          <a:bodyPr wrap="none" lIns="0" tIns="0" rIns="0" bIns="0" rtlCol="0" anchor="t"/>
          <a:lstStyle/>
          <a:p>
            <a:pPr marL="0" indent="0">
              <a:lnSpc>
                <a:spcPts val="2750"/>
              </a:lnSpc>
              <a:buNone/>
            </a:pPr>
            <a:r>
              <a:rPr lang="en-US" sz="2200" dirty="0" err="1">
                <a:solidFill>
                  <a:srgbClr val="454240"/>
                </a:solidFill>
                <a:latin typeface="Libre Baskerville" panose="02000000000000000000" pitchFamily="34" charset="0"/>
              </a:rPr>
              <a:t>lat</a:t>
            </a:r>
            <a:endParaRPr lang="en-US" sz="2200" dirty="0"/>
          </a:p>
        </p:txBody>
      </p:sp>
      <p:sp>
        <p:nvSpPr>
          <p:cNvPr id="54" name="Text 9"/>
          <p:cNvSpPr/>
          <p:nvPr/>
        </p:nvSpPr>
        <p:spPr>
          <a:xfrm>
            <a:off x="10299760" y="2529072"/>
            <a:ext cx="3711004" cy="457897"/>
          </a:xfrm>
          <a:prstGeom prst="rect">
            <a:avLst/>
          </a:prstGeom>
          <a:noFill/>
        </p:spPr>
        <p:txBody>
          <a:bodyPr wrap="square" lIns="0" tIns="0" rIns="0" bIns="0" rtlCol="0" anchor="t"/>
          <a:lstStyle/>
          <a:p>
            <a:pPr marL="0" indent="0">
              <a:lnSpc>
                <a:spcPts val="2850"/>
              </a:lnSpc>
              <a:buNone/>
            </a:pPr>
            <a:r>
              <a:rPr lang="en-US" sz="1750" dirty="0">
                <a:solidFill>
                  <a:srgbClr val="454240"/>
                </a:solidFill>
                <a:latin typeface="DM Sans" pitchFamily="34" charset="0"/>
                <a:ea typeface="DM Sans" pitchFamily="34" charset="-122"/>
                <a:cs typeface="DM Sans" pitchFamily="34" charset="-120"/>
              </a:rPr>
              <a:t>Longitude of the listing location. </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505177" y="154012"/>
            <a:ext cx="11694989" cy="708779"/>
          </a:xfrm>
          <a:prstGeom prst="rect">
            <a:avLst/>
          </a:prstGeom>
          <a:noFill/>
        </p:spPr>
        <p:txBody>
          <a:bodyPr wrap="none" lIns="0" tIns="0" rIns="0" bIns="0" rtlCol="0" anchor="t"/>
          <a:lstStyle/>
          <a:p>
            <a:pPr marL="0" indent="0">
              <a:lnSpc>
                <a:spcPts val="5550"/>
              </a:lnSpc>
              <a:buNone/>
            </a:pPr>
            <a:r>
              <a:rPr lang="en-US" sz="2400" dirty="0">
                <a:solidFill>
                  <a:srgbClr val="5C4E3D"/>
                </a:solidFill>
                <a:latin typeface="Libre Baskerville" panose="02000000000000000000" pitchFamily="34" charset="0"/>
              </a:rPr>
              <a:t>Connection Between Python And SQL</a:t>
            </a:r>
            <a:endParaRPr lang="en-US" sz="2400" dirty="0"/>
          </a:p>
        </p:txBody>
      </p:sp>
      <p:pic>
        <p:nvPicPr>
          <p:cNvPr id="4" name="Picture 3"/>
          <p:cNvPicPr>
            <a:picLocks noChangeAspect="1"/>
          </p:cNvPicPr>
          <p:nvPr/>
        </p:nvPicPr>
        <p:blipFill>
          <a:blip r:embed="rId1"/>
          <a:srcRect l="17187" t="37427" b="38597"/>
          <a:stretch>
            <a:fillRect/>
          </a:stretch>
        </p:blipFill>
        <p:spPr>
          <a:xfrm>
            <a:off x="505177" y="6039854"/>
            <a:ext cx="12103769" cy="1696452"/>
          </a:xfrm>
          <a:prstGeom prst="rect">
            <a:avLst/>
          </a:prstGeom>
        </p:spPr>
      </p:pic>
      <p:pic>
        <p:nvPicPr>
          <p:cNvPr id="6" name="Picture 5"/>
          <p:cNvPicPr>
            <a:picLocks noChangeAspect="1"/>
          </p:cNvPicPr>
          <p:nvPr/>
        </p:nvPicPr>
        <p:blipFill>
          <a:blip r:embed="rId2"/>
          <a:srcRect l="17270" t="20468" r="-1" b="13450"/>
          <a:stretch>
            <a:fillRect/>
          </a:stretch>
        </p:blipFill>
        <p:spPr>
          <a:xfrm>
            <a:off x="505177" y="996880"/>
            <a:ext cx="12103769" cy="504297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927268" y="152942"/>
            <a:ext cx="5890379" cy="660202"/>
          </a:xfrm>
          <a:prstGeom prst="rect">
            <a:avLst/>
          </a:prstGeom>
          <a:noFill/>
        </p:spPr>
        <p:txBody>
          <a:bodyPr wrap="none" lIns="0" tIns="0" rIns="0" bIns="0" rtlCol="0" anchor="t"/>
          <a:lstStyle/>
          <a:p>
            <a:pPr marL="0" indent="0">
              <a:lnSpc>
                <a:spcPts val="5150"/>
              </a:lnSpc>
              <a:buNone/>
            </a:pPr>
            <a:r>
              <a:rPr lang="en-US" sz="4150" dirty="0">
                <a:solidFill>
                  <a:srgbClr val="5C4E3D"/>
                </a:solidFill>
                <a:latin typeface="Libre Baskerville" panose="02000000000000000000" pitchFamily="34" charset="0"/>
                <a:ea typeface="Libre Baskerville" panose="02000000000000000000" pitchFamily="34" charset="-122"/>
                <a:cs typeface="Libre Baskerville" panose="02000000000000000000" pitchFamily="34" charset="-120"/>
              </a:rPr>
              <a:t>Geographical Insights</a:t>
            </a:r>
            <a:endParaRPr lang="en-US" sz="4150" dirty="0"/>
          </a:p>
        </p:txBody>
      </p:sp>
      <p:sp>
        <p:nvSpPr>
          <p:cNvPr id="12" name="Text 6"/>
          <p:cNvSpPr/>
          <p:nvPr/>
        </p:nvSpPr>
        <p:spPr>
          <a:xfrm>
            <a:off x="1052529" y="6025333"/>
            <a:ext cx="12838836" cy="1181583"/>
          </a:xfrm>
          <a:prstGeom prst="rect">
            <a:avLst/>
          </a:prstGeom>
          <a:noFill/>
        </p:spPr>
        <p:txBody>
          <a:bodyPr wrap="square" lIns="0" tIns="0" rIns="0" bIns="0" rtlCol="0" anchor="t"/>
          <a:lstStyle/>
          <a:p>
            <a:pPr marL="0" indent="0" algn="l">
              <a:lnSpc>
                <a:spcPts val="2650"/>
              </a:lnSpc>
              <a:buNone/>
            </a:pPr>
            <a:r>
              <a:rPr lang="en-US" sz="2000" dirty="0">
                <a:latin typeface="Times New Roman" panose="02020603050405020304" pitchFamily="18" charset="0"/>
                <a:cs typeface="Times New Roman" panose="02020603050405020304" pitchFamily="18" charset="0"/>
              </a:rPr>
              <a:t>From the map we see the distribution of average price of the hotels across different cities in Europe, the bigger the bubble size the higher the average price. So as we can see Amsterdam have the highest average price and Athens have cheapest average price.</a:t>
            </a:r>
            <a:endParaRPr lang="en-US" sz="2000" dirty="0">
              <a:latin typeface="Times New Roman" panose="02020603050405020304" pitchFamily="18" charset="0"/>
              <a:cs typeface="Times New Roman" panose="02020603050405020304" pitchFamily="18" charset="0"/>
            </a:endParaRPr>
          </a:p>
        </p:txBody>
      </p:sp>
      <p:pic>
        <p:nvPicPr>
          <p:cNvPr id="17" name="Picture 16"/>
          <p:cNvPicPr>
            <a:picLocks noChangeAspect="1"/>
          </p:cNvPicPr>
          <p:nvPr/>
        </p:nvPicPr>
        <p:blipFill>
          <a:blip r:embed="rId1"/>
          <a:srcRect l="4672" t="34453" r="31870" b="11779"/>
          <a:stretch>
            <a:fillRect/>
          </a:stretch>
        </p:blipFill>
        <p:spPr>
          <a:xfrm>
            <a:off x="2673169" y="1108264"/>
            <a:ext cx="9284061" cy="4424963"/>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41829" y="344454"/>
            <a:ext cx="10535508" cy="637580"/>
          </a:xfrm>
          <a:prstGeom prst="rect">
            <a:avLst/>
          </a:prstGeom>
          <a:noFill/>
        </p:spPr>
        <p:txBody>
          <a:bodyPr wrap="none" lIns="0" tIns="0" rIns="0" bIns="0" rtlCol="0" anchor="t"/>
          <a:lstStyle/>
          <a:p>
            <a:pPr marL="0" indent="0">
              <a:lnSpc>
                <a:spcPts val="5000"/>
              </a:lnSpc>
              <a:buNone/>
            </a:pPr>
            <a:r>
              <a:rPr lang="en-US" sz="4000" dirty="0">
                <a:solidFill>
                  <a:srgbClr val="5C4E3D"/>
                </a:solidFill>
                <a:latin typeface="Libre Baskerville" panose="02000000000000000000" pitchFamily="34" charset="0"/>
                <a:ea typeface="Libre Baskerville" panose="02000000000000000000" pitchFamily="34" charset="-122"/>
                <a:cs typeface="Libre Baskerville" panose="02000000000000000000" pitchFamily="34" charset="-120"/>
              </a:rPr>
              <a:t>Attraction and Restaurant index by city</a:t>
            </a:r>
            <a:endParaRPr lang="en-US" sz="4000" dirty="0"/>
          </a:p>
        </p:txBody>
      </p:sp>
      <p:sp>
        <p:nvSpPr>
          <p:cNvPr id="12" name="Text 9"/>
          <p:cNvSpPr/>
          <p:nvPr/>
        </p:nvSpPr>
        <p:spPr>
          <a:xfrm>
            <a:off x="1708785" y="5509895"/>
            <a:ext cx="11297920" cy="1804670"/>
          </a:xfrm>
          <a:prstGeom prst="rect">
            <a:avLst/>
          </a:prstGeom>
          <a:noFill/>
        </p:spPr>
        <p:txBody>
          <a:bodyPr wrap="square" lIns="0" tIns="0" rIns="0" bIns="0" rtlCol="0" anchor="t"/>
          <a:lstStyle/>
          <a:p>
            <a:pPr marL="0" indent="0" algn="just">
              <a:lnSpc>
                <a:spcPts val="2550"/>
              </a:lnSpc>
              <a:buNone/>
            </a:pPr>
            <a:r>
              <a:rPr lang="en-US" sz="2000" dirty="0">
                <a:latin typeface="Times New Roman" panose="02020603050405020304" pitchFamily="18" charset="0"/>
                <a:cs typeface="Times New Roman" panose="02020603050405020304" pitchFamily="18" charset="0"/>
              </a:rPr>
              <a:t>From the above visualization we get the Average Attraction Index and Average Restaurant Index by city , both factors depend on whether it is a weekday or a weekend. During the weekend , London has the highest Average Attraction Index  among all cities, with a value of 20, while </a:t>
            </a:r>
            <a:r>
              <a:rPr lang="en-US" sz="2000" dirty="0" err="1">
                <a:latin typeface="Times New Roman" panose="02020603050405020304" pitchFamily="18" charset="0"/>
                <a:cs typeface="Times New Roman" panose="02020603050405020304" pitchFamily="18" charset="0"/>
              </a:rPr>
              <a:t>Paris </a:t>
            </a:r>
            <a:r>
              <a:rPr lang="en-US" sz="2000" dirty="0">
                <a:latin typeface="Times New Roman" panose="02020603050405020304" pitchFamily="18" charset="0"/>
                <a:cs typeface="Times New Roman" panose="02020603050405020304" pitchFamily="18" charset="0"/>
              </a:rPr>
              <a:t>has the highest</a:t>
            </a:r>
            <a:endParaRPr lang="en-US" sz="2000" dirty="0">
              <a:latin typeface="Times New Roman" panose="02020603050405020304" pitchFamily="18" charset="0"/>
              <a:cs typeface="Times New Roman" panose="02020603050405020304" pitchFamily="18" charset="0"/>
            </a:endParaRPr>
          </a:p>
          <a:p>
            <a:pPr marL="0" indent="0" algn="just">
              <a:lnSpc>
                <a:spcPts val="2550"/>
              </a:lnSpc>
              <a:buNone/>
            </a:pPr>
            <a:r>
              <a:rPr lang="en-US" sz="2000" dirty="0">
                <a:latin typeface="Times New Roman" panose="02020603050405020304" pitchFamily="18" charset="0"/>
                <a:cs typeface="Times New Roman" panose="02020603050405020304" pitchFamily="18" charset="0"/>
              </a:rPr>
              <a:t>Average Restaurant Index, with a  value of 38.</a:t>
            </a:r>
            <a:endParaRPr lang="en-US" sz="2000" dirty="0">
              <a:latin typeface="Times New Roman" panose="02020603050405020304" pitchFamily="18" charset="0"/>
              <a:cs typeface="Times New Roman" panose="02020603050405020304" pitchFamily="18" charset="0"/>
            </a:endParaRPr>
          </a:p>
        </p:txBody>
      </p:sp>
      <p:pic>
        <p:nvPicPr>
          <p:cNvPr id="17" name="Picture 16"/>
          <p:cNvPicPr>
            <a:picLocks noChangeAspect="1"/>
          </p:cNvPicPr>
          <p:nvPr/>
        </p:nvPicPr>
        <p:blipFill>
          <a:blip r:embed="rId1"/>
          <a:srcRect l="5099" t="51462" r="34869" b="19591"/>
          <a:stretch>
            <a:fillRect/>
          </a:stretch>
        </p:blipFill>
        <p:spPr>
          <a:xfrm>
            <a:off x="1708485" y="1518948"/>
            <a:ext cx="11297652" cy="336587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694610" y="480061"/>
            <a:ext cx="7763590" cy="708779"/>
          </a:xfrm>
          <a:prstGeom prst="rect">
            <a:avLst/>
          </a:prstGeom>
          <a:noFill/>
        </p:spPr>
        <p:txBody>
          <a:bodyPr wrap="none" lIns="0" tIns="0" rIns="0" bIns="0" rtlCol="0" anchor="t"/>
          <a:lstStyle/>
          <a:p>
            <a:pPr marL="0" indent="0">
              <a:lnSpc>
                <a:spcPts val="5550"/>
              </a:lnSpc>
              <a:buNone/>
            </a:pPr>
            <a:r>
              <a:rPr lang="en-US" sz="4450" dirty="0">
                <a:solidFill>
                  <a:srgbClr val="5C4E3D"/>
                </a:solidFill>
                <a:latin typeface="Libre Baskerville" panose="02000000000000000000" pitchFamily="34" charset="0"/>
              </a:rPr>
              <a:t>Number of Listing by City</a:t>
            </a:r>
            <a:endParaRPr lang="en-US" sz="4450" dirty="0"/>
          </a:p>
        </p:txBody>
      </p:sp>
      <p:sp>
        <p:nvSpPr>
          <p:cNvPr id="7" name="Text 4"/>
          <p:cNvSpPr/>
          <p:nvPr/>
        </p:nvSpPr>
        <p:spPr>
          <a:xfrm>
            <a:off x="6544389" y="2257663"/>
            <a:ext cx="151805" cy="340281"/>
          </a:xfrm>
          <a:prstGeom prst="rect">
            <a:avLst/>
          </a:prstGeom>
          <a:noFill/>
        </p:spPr>
        <p:txBody>
          <a:bodyPr wrap="none" lIns="0" tIns="0" rIns="0" bIns="0" rtlCol="0" anchor="t"/>
          <a:lstStyle/>
          <a:p>
            <a:pPr marL="0" indent="0" algn="ctr">
              <a:lnSpc>
                <a:spcPts val="2650"/>
              </a:lnSpc>
              <a:buNone/>
            </a:pPr>
            <a:endParaRPr lang="en-US" sz="2650" dirty="0"/>
          </a:p>
        </p:txBody>
      </p:sp>
      <p:sp>
        <p:nvSpPr>
          <p:cNvPr id="8" name="Text 5"/>
          <p:cNvSpPr/>
          <p:nvPr/>
        </p:nvSpPr>
        <p:spPr>
          <a:xfrm>
            <a:off x="1346477" y="5509528"/>
            <a:ext cx="10913702" cy="1703797"/>
          </a:xfrm>
          <a:prstGeom prst="rect">
            <a:avLst/>
          </a:prstGeom>
          <a:noFill/>
        </p:spPr>
        <p:txBody>
          <a:bodyPr wrap="square" lIns="0" tIns="0" rIns="0" bIns="0" rtlCol="0" anchor="t"/>
          <a:lstStyle/>
          <a:p>
            <a:pPr marL="0" indent="0" algn="l">
              <a:lnSpc>
                <a:spcPts val="2850"/>
              </a:lnSpc>
              <a:buNone/>
            </a:pPr>
            <a:r>
              <a:rPr lang="en-US" sz="2000" dirty="0">
                <a:latin typeface="Times New Roman" panose="02020603050405020304" pitchFamily="18" charset="0"/>
                <a:cs typeface="Times New Roman" panose="02020603050405020304" pitchFamily="18" charset="0"/>
              </a:rPr>
              <a:t>In the Number of Listings by City, London has the highest share compared to other cities, with a value of 20.5%, followed by Rome at 17.3%. This factor influences the Average Attraction Index and Average Restaurant Index, which explains why London has the highest Average Attraction Index. Additionally, it impacts the average price based on room types and cities.</a:t>
            </a:r>
            <a:endParaRPr lang="en-US" sz="2000" dirty="0">
              <a:latin typeface="Times New Roman" panose="02020603050405020304" pitchFamily="18" charset="0"/>
              <a:cs typeface="Times New Roman" panose="02020603050405020304" pitchFamily="18" charset="0"/>
            </a:endParaRPr>
          </a:p>
        </p:txBody>
      </p:sp>
      <p:pic>
        <p:nvPicPr>
          <p:cNvPr id="22" name="Picture 21"/>
          <p:cNvPicPr>
            <a:picLocks noChangeAspect="1"/>
          </p:cNvPicPr>
          <p:nvPr/>
        </p:nvPicPr>
        <p:blipFill>
          <a:blip r:embed="rId1"/>
          <a:srcRect l="23355" t="51462" r="44244" b="17105"/>
          <a:stretch>
            <a:fillRect/>
          </a:stretch>
        </p:blipFill>
        <p:spPr>
          <a:xfrm>
            <a:off x="3644778" y="1868173"/>
            <a:ext cx="5799222" cy="3016648"/>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50" y="909955"/>
            <a:ext cx="7162800" cy="708660"/>
          </a:xfrm>
          <a:prstGeom prst="rect">
            <a:avLst/>
          </a:prstGeom>
          <a:noFill/>
        </p:spPr>
        <p:txBody>
          <a:bodyPr wrap="none" lIns="0" tIns="0" rIns="0" bIns="0" rtlCol="0" anchor="t"/>
          <a:lstStyle/>
          <a:p>
            <a:pPr marL="0" indent="0">
              <a:lnSpc>
                <a:spcPts val="5550"/>
              </a:lnSpc>
              <a:buNone/>
            </a:pPr>
            <a:r>
              <a:rPr lang="en-US" sz="4450" dirty="0"/>
              <a:t>Average Price Identification: </a:t>
            </a:r>
            <a:endParaRPr lang="en-US" sz="4450" dirty="0"/>
          </a:p>
        </p:txBody>
      </p:sp>
      <p:sp>
        <p:nvSpPr>
          <p:cNvPr id="4" name="Text 1"/>
          <p:cNvSpPr/>
          <p:nvPr/>
        </p:nvSpPr>
        <p:spPr>
          <a:xfrm>
            <a:off x="3991094" y="2336602"/>
            <a:ext cx="126444" cy="453509"/>
          </a:xfrm>
          <a:prstGeom prst="rect">
            <a:avLst/>
          </a:prstGeom>
          <a:noFill/>
        </p:spPr>
        <p:txBody>
          <a:bodyPr wrap="none" lIns="0" tIns="0" rIns="0" bIns="0" rtlCol="0" anchor="t"/>
          <a:lstStyle/>
          <a:p>
            <a:pPr marL="0" indent="0" algn="ctr">
              <a:lnSpc>
                <a:spcPts val="3550"/>
              </a:lnSpc>
              <a:buNone/>
            </a:pPr>
            <a:endParaRPr lang="en-US" sz="2200" dirty="0"/>
          </a:p>
        </p:txBody>
      </p:sp>
      <p:sp>
        <p:nvSpPr>
          <p:cNvPr id="8" name="Text 4"/>
          <p:cNvSpPr/>
          <p:nvPr/>
        </p:nvSpPr>
        <p:spPr>
          <a:xfrm>
            <a:off x="3967043" y="3114080"/>
            <a:ext cx="174665" cy="453509"/>
          </a:xfrm>
          <a:prstGeom prst="rect">
            <a:avLst/>
          </a:prstGeom>
          <a:noFill/>
        </p:spPr>
        <p:txBody>
          <a:bodyPr wrap="none" lIns="0" tIns="0" rIns="0" bIns="0" rtlCol="0" anchor="t"/>
          <a:lstStyle/>
          <a:p>
            <a:pPr marL="0" indent="0" algn="ctr">
              <a:lnSpc>
                <a:spcPts val="3550"/>
              </a:lnSpc>
              <a:buNone/>
            </a:pPr>
            <a:endParaRPr lang="en-US" sz="2200" dirty="0"/>
          </a:p>
        </p:txBody>
      </p:sp>
      <p:sp>
        <p:nvSpPr>
          <p:cNvPr id="16" name="Text 10"/>
          <p:cNvSpPr/>
          <p:nvPr/>
        </p:nvSpPr>
        <p:spPr>
          <a:xfrm>
            <a:off x="3971449" y="4843343"/>
            <a:ext cx="165854" cy="453509"/>
          </a:xfrm>
          <a:prstGeom prst="rect">
            <a:avLst/>
          </a:prstGeom>
          <a:noFill/>
        </p:spPr>
        <p:txBody>
          <a:bodyPr wrap="none" lIns="0" tIns="0" rIns="0" bIns="0" rtlCol="0" anchor="t"/>
          <a:lstStyle/>
          <a:p>
            <a:pPr marL="0" indent="0" algn="ctr">
              <a:lnSpc>
                <a:spcPts val="3550"/>
              </a:lnSpc>
              <a:buNone/>
            </a:pPr>
            <a:endParaRPr lang="en-US" sz="2200" dirty="0"/>
          </a:p>
        </p:txBody>
      </p:sp>
      <p:sp>
        <p:nvSpPr>
          <p:cNvPr id="20" name="Text 13"/>
          <p:cNvSpPr/>
          <p:nvPr/>
        </p:nvSpPr>
        <p:spPr>
          <a:xfrm>
            <a:off x="3973830" y="5707975"/>
            <a:ext cx="160973" cy="453509"/>
          </a:xfrm>
          <a:prstGeom prst="rect">
            <a:avLst/>
          </a:prstGeom>
          <a:noFill/>
        </p:spPr>
        <p:txBody>
          <a:bodyPr wrap="none" lIns="0" tIns="0" rIns="0" bIns="0" rtlCol="0" anchor="t"/>
          <a:lstStyle/>
          <a:p>
            <a:pPr marL="0" indent="0" algn="ctr">
              <a:lnSpc>
                <a:spcPts val="3550"/>
              </a:lnSpc>
              <a:buNone/>
            </a:pPr>
            <a:endParaRPr lang="en-US" sz="2200" dirty="0"/>
          </a:p>
        </p:txBody>
      </p:sp>
      <p:sp>
        <p:nvSpPr>
          <p:cNvPr id="22" name="Text 15"/>
          <p:cNvSpPr/>
          <p:nvPr/>
        </p:nvSpPr>
        <p:spPr>
          <a:xfrm>
            <a:off x="949960" y="5732780"/>
            <a:ext cx="12958445" cy="1676400"/>
          </a:xfrm>
          <a:prstGeom prst="rect">
            <a:avLst/>
          </a:prstGeom>
          <a:noFill/>
        </p:spPr>
        <p:txBody>
          <a:bodyPr wrap="square" lIns="0" tIns="0" rIns="0" bIns="0" rtlCol="0" anchor="t"/>
          <a:lstStyle/>
          <a:p>
            <a:pPr marL="0" indent="0">
              <a:lnSpc>
                <a:spcPts val="2850"/>
              </a:lnSpc>
              <a:buNone/>
            </a:pPr>
            <a:r>
              <a:rPr lang="en-US" sz="2000" dirty="0"/>
              <a:t>Let’s take a scenario that you want to book a hotel in Paris,</a:t>
            </a:r>
            <a:endParaRPr lang="en-US" sz="2000" dirty="0"/>
          </a:p>
          <a:p>
            <a:pPr marL="0" indent="0">
              <a:lnSpc>
                <a:spcPts val="2850"/>
              </a:lnSpc>
              <a:buNone/>
            </a:pPr>
            <a:r>
              <a:rPr lang="en-US" sz="2000" dirty="0"/>
              <a:t>From the above visualization, we can use this slicer and decomposition tree we can get the average price of room for weekend, private room, 1 bhk, 2 person capacity as 271 euros approximately which is very helpful for planning our budget while travelling.</a:t>
            </a:r>
            <a:endParaRPr lang="en-US" sz="2000" dirty="0"/>
          </a:p>
        </p:txBody>
      </p:sp>
      <p:pic>
        <p:nvPicPr>
          <p:cNvPr id="3" name="Picture 2" descr="Screenshot (169)"/>
          <p:cNvPicPr>
            <a:picLocks noChangeAspect="1"/>
          </p:cNvPicPr>
          <p:nvPr/>
        </p:nvPicPr>
        <p:blipFill>
          <a:blip r:embed="rId1"/>
          <a:stretch>
            <a:fillRect/>
          </a:stretch>
        </p:blipFill>
        <p:spPr>
          <a:xfrm>
            <a:off x="1818005" y="1802765"/>
            <a:ext cx="10645775" cy="3276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93790" y="758121"/>
            <a:ext cx="6832640" cy="708779"/>
          </a:xfrm>
          <a:prstGeom prst="rect">
            <a:avLst/>
          </a:prstGeom>
          <a:noFill/>
        </p:spPr>
        <p:txBody>
          <a:bodyPr wrap="none" lIns="0" tIns="0" rIns="0" bIns="0" rtlCol="0" anchor="t"/>
          <a:lstStyle/>
          <a:p>
            <a:pPr marL="0" indent="0">
              <a:lnSpc>
                <a:spcPts val="5550"/>
              </a:lnSpc>
              <a:buNone/>
            </a:pPr>
            <a:r>
              <a:rPr lang="en-US" sz="4450" dirty="0">
                <a:solidFill>
                  <a:srgbClr val="5C4E3D"/>
                </a:solidFill>
                <a:latin typeface="Libre Baskerville" panose="02000000000000000000" pitchFamily="34" charset="0"/>
                <a:ea typeface="Libre Baskerville" panose="02000000000000000000" pitchFamily="34" charset="-122"/>
                <a:cs typeface="Libre Baskerville" panose="02000000000000000000" pitchFamily="34" charset="-120"/>
              </a:rPr>
              <a:t>Summary </a:t>
            </a:r>
            <a:endParaRPr lang="en-US" sz="4450" dirty="0"/>
          </a:p>
        </p:txBody>
      </p:sp>
      <p:sp>
        <p:nvSpPr>
          <p:cNvPr id="6" name="Text 1"/>
          <p:cNvSpPr/>
          <p:nvPr/>
        </p:nvSpPr>
        <p:spPr>
          <a:xfrm>
            <a:off x="914105" y="2683042"/>
            <a:ext cx="13042821" cy="2358189"/>
          </a:xfrm>
          <a:prstGeom prst="rect">
            <a:avLst/>
          </a:prstGeom>
          <a:noFill/>
        </p:spPr>
        <p:txBody>
          <a:bodyPr wrap="square" lIns="0" tIns="0" rIns="0" bIns="0" rtlCol="0" anchor="t"/>
          <a:lstStyle/>
          <a:p>
            <a:pPr marL="0" indent="0">
              <a:lnSpc>
                <a:spcPts val="2850"/>
              </a:lnSpc>
              <a:buNone/>
            </a:pPr>
            <a:r>
              <a:rPr lang="en-US" sz="2000" dirty="0">
                <a:solidFill>
                  <a:srgbClr val="454240"/>
                </a:solidFill>
                <a:latin typeface="Times New Roman" panose="02020603050405020304" pitchFamily="18" charset="0"/>
                <a:ea typeface="DM Sans" pitchFamily="34" charset="-122"/>
                <a:cs typeface="Times New Roman" panose="02020603050405020304" pitchFamily="18" charset="0"/>
              </a:rPr>
              <a:t>Examining the Airbnb dataset reveals significant insights into the platform's services, location-based trends, and host behaviors. These observations can support strategic planning for Airbnb and its users, such as refining pricing models, enhancing marketing initiatives, and optimizing host performance. We analyze that how to listing influence on the prices of rooms and city and also influenced by average attraction index and average restaurant index and guest </a:t>
            </a:r>
            <a:r>
              <a:rPr lang="en-US" sz="2000" dirty="0" err="1">
                <a:solidFill>
                  <a:srgbClr val="454240"/>
                </a:solidFill>
                <a:latin typeface="Times New Roman" panose="02020603050405020304" pitchFamily="18" charset="0"/>
                <a:ea typeface="DM Sans" pitchFamily="34" charset="-122"/>
                <a:cs typeface="Times New Roman" panose="02020603050405020304" pitchFamily="18" charset="0"/>
              </a:rPr>
              <a:t>satisfication</a:t>
            </a:r>
            <a:r>
              <a:rPr lang="en-US" sz="2000" dirty="0">
                <a:solidFill>
                  <a:srgbClr val="454240"/>
                </a:solidFill>
                <a:latin typeface="Times New Roman" panose="02020603050405020304" pitchFamily="18" charset="0"/>
                <a:ea typeface="DM Sans" pitchFamily="34" charset="-122"/>
                <a:cs typeface="Times New Roman" panose="02020603050405020304" pitchFamily="18" charset="0"/>
              </a:rPr>
              <a:t>. We analyze how listings impact room prices and city trends, which are further influenced by the Average Attraction Index, Average Restaurant Index, and guest satisfaction levels.</a:t>
            </a: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3626</Words>
  <Application>WPS Presentation</Application>
  <PresentationFormat>Custom</PresentationFormat>
  <Paragraphs>105</Paragraphs>
  <Slides>9</Slides>
  <Notes>8</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9</vt:i4>
      </vt:variant>
    </vt:vector>
  </HeadingPairs>
  <TitlesOfParts>
    <vt:vector size="23" baseType="lpstr">
      <vt:lpstr>Arial</vt:lpstr>
      <vt:lpstr>SimSun</vt:lpstr>
      <vt:lpstr>Wingdings</vt:lpstr>
      <vt:lpstr>Libre Baskerville</vt:lpstr>
      <vt:lpstr>Libre Baskerville</vt:lpstr>
      <vt:lpstr>Libre Baskerville</vt:lpstr>
      <vt:lpstr>DM Sans</vt:lpstr>
      <vt:lpstr>DM Sans</vt:lpstr>
      <vt:lpstr>DM Sans</vt:lpstr>
      <vt:lpstr>Times New Roman</vt:lpstr>
      <vt:lpstr>Calibri</vt:lpstr>
      <vt:lpstr>Microsoft YaHei</vt:lpstr>
      <vt:lpstr>Arial Unicode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RAJESH</cp:lastModifiedBy>
  <cp:revision>4</cp:revision>
  <dcterms:created xsi:type="dcterms:W3CDTF">2024-12-21T07:29:00Z</dcterms:created>
  <dcterms:modified xsi:type="dcterms:W3CDTF">2024-12-22T07:48:37Z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6EB154C794324170946102C61C7AA50D_12</vt:lpwstr>
  </property>
  <property fmtid="{D5CDD505-2E9C-101B-9397-08002B2CF9AE}" pid="3" name="KSOProductBuildVer">
    <vt:lpwstr>1033-12.2.0.19307</vt:lpwstr>
  </property>
</Properties>
</file>